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keisha Felder" initials="LF" lastIdx="2" clrIdx="0">
    <p:extLst>
      <p:ext uri="{19B8F6BF-5375-455C-9EA6-DF929625EA0E}">
        <p15:presenceInfo xmlns:p15="http://schemas.microsoft.com/office/powerpoint/2012/main" userId="S::lakeisha.felder@solidinfodesign.com::e1d1e241-4fff-4cb3-92d3-9524ef93161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DCC25F-1766-4DA3-A28B-DB652E3BD3DE}" v="1" dt="2021-10-22T12:47:40.836"/>
    <p1510:client id="{D3225A3E-057D-4C16-8CAE-D5D2F61D45BA}" v="22" dt="2021-09-20T02:43:42.5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136DA-2579-4B5E-B46A-EE30E0B41DF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B22BE-E4C4-485F-A93D-ED49EDE78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69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Updated 8/14/2020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9831-2024-4210-ADF0-276C1F7D6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1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Updated 8/14/2020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9831-2024-4210-ADF0-276C1F7D6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0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Updated 8/14/2020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9831-2024-4210-ADF0-276C1F7D6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2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Updated 8/14/2020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9831-2024-4210-ADF0-276C1F7D6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9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Updated 8/14/2020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9831-2024-4210-ADF0-276C1F7D6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4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Updated 8/14/2020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9831-2024-4210-ADF0-276C1F7D6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Updated 8/14/2020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9831-2024-4210-ADF0-276C1F7D6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2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Updated 8/14/2020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9831-2024-4210-ADF0-276C1F7D6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Updated 8/14/2020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9831-2024-4210-ADF0-276C1F7D6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82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Updated 8/14/2020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9831-2024-4210-ADF0-276C1F7D6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70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Updated 8/14/2020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9831-2024-4210-ADF0-276C1F7D6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65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Updated 8/14/2020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E9831-2024-4210-ADF0-276C1F7D6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62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ol.navy.mil/usn/pubs/OPNAVINST154056B.pdf" TargetMode="External"/><Relationship Id="rId2" Type="http://schemas.openxmlformats.org/officeDocument/2006/relationships/hyperlink" Target="https://armypubs.army.mil/epubs/DR_pubs/DR_a/pdf/web/ARN4227_R621_5_FINAL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dia.defense.gov/2020/Jan/13/2002233571/-1/-1/0/CI_1540_10.PDF" TargetMode="External"/><Relationship Id="rId4" Type="http://schemas.openxmlformats.org/officeDocument/2006/relationships/hyperlink" Target="https://www.marines.mil/News/Messages/Messages-Display/Article/896703/announcement-of-marine-corps-credentialing-opportunities-online-c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012580E-FDBC-4838-8C37-B2F8CCDFB9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332585"/>
              </p:ext>
            </p:extLst>
          </p:nvPr>
        </p:nvGraphicFramePr>
        <p:xfrm>
          <a:off x="545789" y="914328"/>
          <a:ext cx="7999566" cy="5155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473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100967">
                  <a:extLst>
                    <a:ext uri="{9D8B030D-6E8A-4147-A177-3AD203B41FA5}">
                      <a16:colId xmlns:a16="http://schemas.microsoft.com/office/drawing/2014/main" val="3397014190"/>
                    </a:ext>
                  </a:extLst>
                </a:gridCol>
                <a:gridCol w="1100967">
                  <a:extLst>
                    <a:ext uri="{9D8B030D-6E8A-4147-A177-3AD203B41FA5}">
                      <a16:colId xmlns:a16="http://schemas.microsoft.com/office/drawing/2014/main" val="4160932298"/>
                    </a:ext>
                  </a:extLst>
                </a:gridCol>
                <a:gridCol w="1100967">
                  <a:extLst>
                    <a:ext uri="{9D8B030D-6E8A-4147-A177-3AD203B41FA5}">
                      <a16:colId xmlns:a16="http://schemas.microsoft.com/office/drawing/2014/main" val="581095376"/>
                    </a:ext>
                  </a:extLst>
                </a:gridCol>
                <a:gridCol w="1100967">
                  <a:extLst>
                    <a:ext uri="{9D8B030D-6E8A-4147-A177-3AD203B41FA5}">
                      <a16:colId xmlns:a16="http://schemas.microsoft.com/office/drawing/2014/main" val="2972142698"/>
                    </a:ext>
                  </a:extLst>
                </a:gridCol>
                <a:gridCol w="1100967">
                  <a:extLst>
                    <a:ext uri="{9D8B030D-6E8A-4147-A177-3AD203B41FA5}">
                      <a16:colId xmlns:a16="http://schemas.microsoft.com/office/drawing/2014/main" val="29858894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Army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73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100" b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Navy</a:t>
                      </a:r>
                      <a:endParaRPr lang="en-US" sz="1100" dirty="0"/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73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Marine Corps</a:t>
                      </a:r>
                      <a:endParaRPr lang="en-US" sz="1100" dirty="0"/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73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Air Force</a:t>
                      </a:r>
                      <a:endParaRPr lang="en-US" sz="1100" dirty="0"/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73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Coast Guard</a:t>
                      </a:r>
                      <a:endParaRPr lang="en-US" sz="1100" dirty="0"/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73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540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1862A0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COOL Program Established</a:t>
                      </a:r>
                    </a:p>
                  </a:txBody>
                  <a:tcPr marL="73152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rgbClr val="1862A0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2002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rgbClr val="1862A0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2005</a:t>
                      </a:r>
                      <a:endParaRPr lang="en-US" sz="1100" dirty="0"/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rgbClr val="1862A0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2014</a:t>
                      </a:r>
                      <a:endParaRPr lang="en-US" sz="1100" dirty="0"/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rgbClr val="1862A0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2014</a:t>
                      </a:r>
                      <a:endParaRPr lang="en-US" sz="1100" dirty="0"/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rgbClr val="1862A0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2018</a:t>
                      </a:r>
                      <a:endParaRPr lang="en-US" sz="1100" dirty="0"/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427">
                <a:tc gridSpan="6"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1862A0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Information Dissemination on COOL Sites: MOC to Credential Linkages/Analysis</a:t>
                      </a:r>
                    </a:p>
                  </a:txBody>
                  <a:tcPr marL="73152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50" b="0" dirty="0">
                        <a:solidFill>
                          <a:srgbClr val="1862A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5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024464"/>
                  </a:ext>
                </a:extLst>
              </a:tr>
              <a:tr h="209427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Enlisted</a:t>
                      </a:r>
                    </a:p>
                  </a:txBody>
                  <a:tcPr marL="109728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059538"/>
                  </a:ext>
                </a:extLst>
              </a:tr>
              <a:tr h="209427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Officer</a:t>
                      </a:r>
                    </a:p>
                  </a:txBody>
                  <a:tcPr marL="109728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17XX only</a:t>
                      </a:r>
                      <a:endParaRPr lang="en-US" sz="1100" b="0" kern="1200" noProof="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517241"/>
                  </a:ext>
                </a:extLst>
              </a:tr>
              <a:tr h="209427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Warrant Officer</a:t>
                      </a:r>
                    </a:p>
                  </a:txBody>
                  <a:tcPr marL="109728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498274"/>
                  </a:ext>
                </a:extLst>
              </a:tr>
              <a:tr h="255540">
                <a:tc gridSpan="6"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1862A0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Payment of Voluntary Credentialing Fees: Covered Personnel Categories</a:t>
                      </a:r>
                      <a:endParaRPr lang="en-US" sz="11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Open Sans Semibold" panose="020B0706030804020204" pitchFamily="34" charset="0"/>
                        <a:ea typeface="Open Sans Semibold" panose="020B0706030804020204" pitchFamily="34" charset="0"/>
                        <a:cs typeface="Open Sans Semibold" panose="020B0706030804020204" pitchFamily="34" charset="0"/>
                      </a:endParaRPr>
                    </a:p>
                  </a:txBody>
                  <a:tcPr marL="73152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296544"/>
                  </a:ext>
                </a:extLst>
              </a:tr>
              <a:tr h="209427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Enlisted</a:t>
                      </a:r>
                    </a:p>
                  </a:txBody>
                  <a:tcPr marL="109728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914627"/>
                  </a:ext>
                </a:extLst>
              </a:tr>
              <a:tr h="209427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Warrant Officers</a:t>
                      </a:r>
                    </a:p>
                  </a:txBody>
                  <a:tcPr marL="109728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84314"/>
                  </a:ext>
                </a:extLst>
              </a:tr>
              <a:tr h="209427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Officers</a:t>
                      </a:r>
                    </a:p>
                  </a:txBody>
                  <a:tcPr marL="109728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139225"/>
                  </a:ext>
                </a:extLst>
              </a:tr>
              <a:tr h="209427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Federal Civilians</a:t>
                      </a:r>
                    </a:p>
                  </a:txBody>
                  <a:tcPr marL="109728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902611"/>
                  </a:ext>
                </a:extLst>
              </a:tr>
              <a:tr h="255540">
                <a:tc gridSpan="6">
                  <a:txBody>
                    <a:bodyPr/>
                    <a:lstStyle/>
                    <a:p>
                      <a:r>
                        <a:rPr lang="en-US" sz="1100" b="0" kern="1200" dirty="0">
                          <a:solidFill>
                            <a:srgbClr val="1862A0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Criteria for Payment of Credential: Credential must have a nexus with military training/service and can be related to:</a:t>
                      </a:r>
                    </a:p>
                  </a:txBody>
                  <a:tcPr marL="73152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594415"/>
                  </a:ext>
                </a:extLst>
              </a:tr>
              <a:tr h="20942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Most Military Occupation Duties</a:t>
                      </a:r>
                    </a:p>
                  </a:txBody>
                  <a:tcPr marL="109728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133521"/>
                  </a:ext>
                </a:extLst>
              </a:tr>
              <a:tr h="20942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Some Military Occupation Duties</a:t>
                      </a:r>
                    </a:p>
                  </a:txBody>
                  <a:tcPr marL="109728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92533"/>
                  </a:ext>
                </a:extLst>
              </a:tr>
              <a:tr h="20942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Collateral Duties/ASIs</a:t>
                      </a:r>
                    </a:p>
                  </a:txBody>
                  <a:tcPr marL="109728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511380"/>
                  </a:ext>
                </a:extLst>
              </a:tr>
              <a:tr h="28438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Training (Military and Non-Military)</a:t>
                      </a:r>
                    </a:p>
                  </a:txBody>
                  <a:tcPr marL="109728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Open Sans" panose="020B0606030504020204"/>
                        <a:ea typeface="+mn-ea"/>
                        <a:cs typeface="Roboto"/>
                      </a:endParaRP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336583"/>
                  </a:ext>
                </a:extLst>
              </a:tr>
              <a:tr h="20942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Certificate</a:t>
                      </a:r>
                    </a:p>
                  </a:txBody>
                  <a:tcPr marL="109728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Multiple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836866"/>
                  </a:ext>
                </a:extLst>
              </a:tr>
              <a:tr h="20942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Associate Degree</a:t>
                      </a:r>
                    </a:p>
                  </a:txBody>
                  <a:tcPr marL="109728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One per degree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+mn-cs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Open Sans" panose="020B0606030504020204"/>
                        <a:ea typeface="+mn-ea"/>
                        <a:cs typeface="+mn-cs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273127"/>
                  </a:ext>
                </a:extLst>
              </a:tr>
              <a:tr h="1845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Bachelor's Degree</a:t>
                      </a:r>
                    </a:p>
                  </a:txBody>
                  <a:tcPr marL="109728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One per degree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+mn-cs"/>
                      </a:endParaRP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Open Sans" panose="020B0606030504020204"/>
                        <a:ea typeface="+mn-ea"/>
                        <a:cs typeface="+mn-cs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One per degree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+mn-cs"/>
                      </a:endParaRP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011628"/>
                  </a:ext>
                </a:extLst>
              </a:tr>
              <a:tr h="20942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Graduate Degree</a:t>
                      </a:r>
                    </a:p>
                  </a:txBody>
                  <a:tcPr marL="109728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One per degree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+mn-cs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Open Sans" panose="020B0606030504020204"/>
                        <a:ea typeface="+mn-ea"/>
                        <a:cs typeface="+mn-cs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One per degree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870647"/>
                  </a:ext>
                </a:extLst>
              </a:tr>
              <a:tr h="2896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Prior Military Occupations Held</a:t>
                      </a:r>
                    </a:p>
                  </a:txBody>
                  <a:tcPr marL="109728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119680"/>
                  </a:ext>
                </a:extLst>
              </a:tr>
              <a:tr h="20942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Prior Civilian Occupations Held</a:t>
                      </a:r>
                    </a:p>
                  </a:txBody>
                  <a:tcPr marL="109728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061984"/>
                  </a:ext>
                </a:extLst>
              </a:tr>
              <a:tr h="2653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Civilian Career of Interest </a:t>
                      </a:r>
                    </a:p>
                  </a:txBody>
                  <a:tcPr marL="109728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Wingdings 2" panose="05020102010507070707" pitchFamily="18" charset="2"/>
                          <a:ea typeface="+mn-ea"/>
                          <a:cs typeface="Roboto"/>
                        </a:rPr>
                        <a:t>P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Open Sans" panose="020B0606030504020204"/>
                        <a:ea typeface="+mn-ea"/>
                        <a:cs typeface="+mn-cs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2409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49F25C3-B537-41CF-9D92-2CE3251C6720}"/>
              </a:ext>
            </a:extLst>
          </p:cNvPr>
          <p:cNvSpPr txBox="1"/>
          <p:nvPr/>
        </p:nvSpPr>
        <p:spPr>
          <a:xfrm>
            <a:off x="572217" y="191589"/>
            <a:ext cx="7999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Overview of Military Credentialing Policies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A74CD-B123-455B-B70E-9828E70B0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Updated 9/13/2021</a:t>
            </a:r>
          </a:p>
        </p:txBody>
      </p:sp>
    </p:spTree>
    <p:extLst>
      <p:ext uri="{BB962C8B-B14F-4D97-AF65-F5344CB8AC3E}">
        <p14:creationId xmlns:p14="http://schemas.microsoft.com/office/powerpoint/2010/main" val="2053369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D6DD040-869B-44B1-9619-02F60F99AC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886982"/>
              </p:ext>
            </p:extLst>
          </p:nvPr>
        </p:nvGraphicFramePr>
        <p:xfrm>
          <a:off x="654233" y="454429"/>
          <a:ext cx="7795082" cy="6300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63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044344">
                  <a:extLst>
                    <a:ext uri="{9D8B030D-6E8A-4147-A177-3AD203B41FA5}">
                      <a16:colId xmlns:a16="http://schemas.microsoft.com/office/drawing/2014/main" val="3397014190"/>
                    </a:ext>
                  </a:extLst>
                </a:gridCol>
                <a:gridCol w="1044344">
                  <a:extLst>
                    <a:ext uri="{9D8B030D-6E8A-4147-A177-3AD203B41FA5}">
                      <a16:colId xmlns:a16="http://schemas.microsoft.com/office/drawing/2014/main" val="4160932298"/>
                    </a:ext>
                  </a:extLst>
                </a:gridCol>
                <a:gridCol w="1044344">
                  <a:extLst>
                    <a:ext uri="{9D8B030D-6E8A-4147-A177-3AD203B41FA5}">
                      <a16:colId xmlns:a16="http://schemas.microsoft.com/office/drawing/2014/main" val="581095376"/>
                    </a:ext>
                  </a:extLst>
                </a:gridCol>
                <a:gridCol w="1044344">
                  <a:extLst>
                    <a:ext uri="{9D8B030D-6E8A-4147-A177-3AD203B41FA5}">
                      <a16:colId xmlns:a16="http://schemas.microsoft.com/office/drawing/2014/main" val="2972142698"/>
                    </a:ext>
                  </a:extLst>
                </a:gridCol>
                <a:gridCol w="1271391">
                  <a:extLst>
                    <a:ext uri="{9D8B030D-6E8A-4147-A177-3AD203B41FA5}">
                      <a16:colId xmlns:a16="http://schemas.microsoft.com/office/drawing/2014/main" val="2985889403"/>
                    </a:ext>
                  </a:extLst>
                </a:gridCol>
              </a:tblGrid>
              <a:tr h="185472">
                <a:tc>
                  <a:txBody>
                    <a:bodyPr/>
                    <a:lstStyle/>
                    <a:p>
                      <a:pPr algn="l"/>
                      <a:endParaRPr lang="en-US" sz="1000" b="0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Army</a:t>
                      </a:r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73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50" b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Navy</a:t>
                      </a:r>
                      <a:endParaRPr lang="en-US" sz="1050" dirty="0"/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73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Marine Corps</a:t>
                      </a:r>
                      <a:endParaRPr lang="en-US" sz="1050" dirty="0"/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73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Air Force</a:t>
                      </a:r>
                      <a:endParaRPr lang="en-US" sz="1050" dirty="0"/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73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Coast Guard</a:t>
                      </a:r>
                      <a:endParaRPr lang="en-US" sz="1050" dirty="0"/>
                    </a:p>
                  </a:txBody>
                  <a:tcPr marL="36576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73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72">
                <a:tc gridSpan="6"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rgbClr val="1862A0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Types of Credentialing Fees Covered</a:t>
                      </a:r>
                    </a:p>
                  </a:txBody>
                  <a:tcPr marL="73152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50" b="0" dirty="0">
                        <a:solidFill>
                          <a:srgbClr val="1862A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5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024464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Application Fees</a:t>
                      </a:r>
                    </a:p>
                  </a:txBody>
                  <a:tcPr marL="109728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059538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Exams</a:t>
                      </a:r>
                    </a:p>
                  </a:txBody>
                  <a:tcPr marL="109728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517241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Recertification or Maintenance Fee</a:t>
                      </a:r>
                    </a:p>
                  </a:txBody>
                  <a:tcPr marL="109728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498274"/>
                  </a:ext>
                </a:extLst>
              </a:tr>
              <a:tr h="231841">
                <a:tc gridSpan="6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rgbClr val="1862A0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Credential Preparation Fees Covered Through Voluntary Credential Program</a:t>
                      </a:r>
                      <a:endParaRPr lang="en-US" sz="1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Open Sans Semibold" panose="020B0706030804020204" pitchFamily="34" charset="0"/>
                        <a:ea typeface="Open Sans Semibold" panose="020B0706030804020204" pitchFamily="34" charset="0"/>
                        <a:cs typeface="Open Sans Semibold" panose="020B0706030804020204" pitchFamily="34" charset="0"/>
                      </a:endParaRPr>
                    </a:p>
                  </a:txBody>
                  <a:tcPr marL="73152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296544"/>
                  </a:ext>
                </a:extLst>
              </a:tr>
              <a:tr h="293665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Manuals, Study Guides, Textbooks</a:t>
                      </a:r>
                    </a:p>
                  </a:txBody>
                  <a:tcPr marL="109728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Wingdings 2" panose="05020102010507070707" pitchFamily="18" charset="2"/>
                      </a:endParaRP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Wingdings 2" panose="05020102010507070707" pitchFamily="18" charset="2"/>
                      </a:endParaRP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Up to $500 per goal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Wingdings 2" panose="05020102010507070707" pitchFamily="18" charset="2"/>
                      </a:endParaRP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914627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Non-Traditional Training</a:t>
                      </a:r>
                    </a:p>
                  </a:txBody>
                  <a:tcPr marL="109728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Wingdings 2" panose="05020102010507070707" pitchFamily="18" charset="2"/>
                      </a:endParaRP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Wingdings 2" panose="05020102010507070707" pitchFamily="18" charset="2"/>
                      </a:endParaRP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Wingdings 2" panose="05020102010507070707" pitchFamily="18" charset="2"/>
                      </a:endParaRP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84314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Traditional Education/Courses</a:t>
                      </a:r>
                    </a:p>
                  </a:txBody>
                  <a:tcPr marL="109728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Wingdings 2" panose="05020102010507070707" pitchFamily="18" charset="2"/>
                        </a:rPr>
                        <a:t>P</a:t>
                      </a: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Wingdings 2" panose="05020102010507070707" pitchFamily="18" charset="2"/>
                      </a:endParaRP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Wingdings 2" panose="05020102010507070707" pitchFamily="18" charset="2"/>
                      </a:endParaRP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Wingdings 2" panose="05020102010507070707" pitchFamily="18" charset="2"/>
                      </a:endParaRP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Wingdings 2" panose="05020102010507070707" pitchFamily="18" charset="2"/>
                      </a:endParaRPr>
                    </a:p>
                  </a:txBody>
                  <a:tcPr marL="7620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139225"/>
                  </a:ext>
                </a:extLst>
              </a:tr>
              <a:tr h="231841">
                <a:tc gridSpan="6">
                  <a:txBody>
                    <a:bodyPr/>
                    <a:lstStyle/>
                    <a:p>
                      <a:r>
                        <a:rPr lang="en-US" sz="1000" b="0" kern="1200" dirty="0">
                          <a:solidFill>
                            <a:srgbClr val="1862A0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Number of Credentials/Dollar Limit</a:t>
                      </a:r>
                    </a:p>
                  </a:txBody>
                  <a:tcPr marL="73152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594415"/>
                  </a:ext>
                </a:extLst>
              </a:tr>
              <a:tr h="10510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Number/Dollar Limit</a:t>
                      </a:r>
                      <a:endParaRPr lang="en-US" sz="9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109728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$4000/year (TA/CA combined cap)</a:t>
                      </a:r>
                    </a:p>
                    <a:p>
                      <a:pPr algn="ctr" fontAlgn="ctr"/>
                      <a:endParaRPr 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 fontAlgn="ctr"/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Open Sans"/>
                          <a:ea typeface="Open Sans"/>
                          <a:cs typeface="Open Sans"/>
                        </a:rPr>
                        <a:t>Aviation related credentials for Active Duty Active Guard Reserve  </a:t>
                      </a:r>
                    </a:p>
                    <a:p>
                      <a:pPr algn="ctr" fontAlgn="ctr"/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(up to $1,000 paid)</a:t>
                      </a:r>
                      <a:endParaRPr 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Unlimited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 Unlimited</a:t>
                      </a:r>
                    </a:p>
                    <a:p>
                      <a:pPr algn="ctr" fontAlgn="ctr"/>
                      <a:endParaRPr 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Unlimited up to $4,500 lifetime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 credentials per FY/Unlimited $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133521"/>
                  </a:ext>
                </a:extLst>
              </a:tr>
              <a:tr h="278209">
                <a:tc gridSpan="6">
                  <a:txBody>
                    <a:bodyPr/>
                    <a:lstStyle/>
                    <a:p>
                      <a:pPr algn="l" rtl="0" fontAlgn="ctr"/>
                      <a:r>
                        <a:rPr lang="en-US" sz="1050" b="0" kern="1200" dirty="0">
                          <a:solidFill>
                            <a:srgbClr val="1862A0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Service Policy</a:t>
                      </a:r>
                    </a:p>
                  </a:txBody>
                  <a:tcPr marL="73152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+mn-cs"/>
                      </a:endParaRP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+mn-cs"/>
                      </a:endParaRP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Wingdings 2" panose="05020102010507070707" pitchFamily="18" charset="2"/>
                        <a:ea typeface="+mn-ea"/>
                        <a:cs typeface="Roboto"/>
                      </a:endParaRPr>
                    </a:p>
                  </a:txBody>
                  <a:tcPr marL="7620" marR="76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011628"/>
                  </a:ext>
                </a:extLst>
              </a:tr>
              <a:tr h="401858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Reference</a:t>
                      </a:r>
                    </a:p>
                  </a:txBody>
                  <a:tcPr marL="109728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 621-5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OPNAV INSTRUCTION 1540.56B</a:t>
                      </a:r>
                      <a:endParaRPr lang="en-US" sz="900" b="0" i="0" u="sng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MARADMINS: 583/15</a:t>
                      </a:r>
                      <a:endParaRPr lang="en-US" sz="900" b="0" i="0" u="sng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AFI 36-2670 Force Development Chapter 6.9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COMDTINST 1540.10 </a:t>
                      </a:r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870647"/>
                  </a:ext>
                </a:extLst>
              </a:tr>
              <a:tr h="1128292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End of Active Service (EAOS) Restrictions?</a:t>
                      </a:r>
                    </a:p>
                  </a:txBody>
                  <a:tcPr marL="109728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Soldiers must have sufficient time left in service to complete the requested training or exam.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&gt;2 months prior; complete 30 days prior to separation; additional waivers available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&gt;6 months prior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180-days prior to separation must pay out of pocket and get reimbursed NLT 60 days after separation</a:t>
                      </a:r>
                    </a:p>
                  </a:txBody>
                  <a:tcPr marL="7620" marR="7620" marT="91440" marB="9144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&gt;6 months prior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119680"/>
                  </a:ext>
                </a:extLst>
              </a:tr>
              <a:tr h="525506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Repayment for Failed Exams?</a:t>
                      </a:r>
                    </a:p>
                  </a:txBody>
                  <a:tcPr marL="109728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No, but cannot take again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No. Retakes not funded as well.</a:t>
                      </a:r>
                    </a:p>
                    <a:p>
                      <a:pPr algn="ctr" fontAlgn="ctr"/>
                      <a:endParaRPr lang="en-U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Open Sans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Yes, if unrelated to military occupation or Leadership page credential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 No, but cannot take again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061984"/>
                  </a:ext>
                </a:extLst>
              </a:tr>
              <a:tr h="664610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Additional Service Obligation?</a:t>
                      </a:r>
                    </a:p>
                  </a:txBody>
                  <a:tcPr marL="109728" marR="36576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 (Yes only for Warrant Officers and Officers that use CA to pay for training)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24098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40B4DF8-606F-482D-B22A-1CD1D67B17D1}"/>
              </a:ext>
            </a:extLst>
          </p:cNvPr>
          <p:cNvSpPr txBox="1"/>
          <p:nvPr/>
        </p:nvSpPr>
        <p:spPr>
          <a:xfrm>
            <a:off x="625072" y="59450"/>
            <a:ext cx="7999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Overview of Military Credentialing Policies (cont’d)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69E22-6B5C-48BC-AF7D-9750631883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799" y="6587294"/>
            <a:ext cx="2057400" cy="365125"/>
          </a:xfrm>
        </p:spPr>
        <p:txBody>
          <a:bodyPr/>
          <a:lstStyle/>
          <a:p>
            <a:r>
              <a:rPr lang="en-US" dirty="0"/>
              <a:t>Updated 9/13/2021</a:t>
            </a:r>
          </a:p>
        </p:txBody>
      </p:sp>
    </p:spTree>
    <p:extLst>
      <p:ext uri="{BB962C8B-B14F-4D97-AF65-F5344CB8AC3E}">
        <p14:creationId xmlns:p14="http://schemas.microsoft.com/office/powerpoint/2010/main" val="1074200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6CAA79190BB841887D188E09DD8B92" ma:contentTypeVersion="12" ma:contentTypeDescription="Create a new document." ma:contentTypeScope="" ma:versionID="6c3b3d09ace5b4608e2d76f06fa2ffbb">
  <xsd:schema xmlns:xsd="http://www.w3.org/2001/XMLSchema" xmlns:xs="http://www.w3.org/2001/XMLSchema" xmlns:p="http://schemas.microsoft.com/office/2006/metadata/properties" xmlns:ns2="3bb2195d-3203-4ae8-9774-fb7757e3e443" xmlns:ns3="f682382b-afa3-4ce4-a1e4-6f15a521c37d" targetNamespace="http://schemas.microsoft.com/office/2006/metadata/properties" ma:root="true" ma:fieldsID="503118388645ee1d9bdb0912e69bb535" ns2:_="" ns3:_="">
    <xsd:import namespace="3bb2195d-3203-4ae8-9774-fb7757e3e443"/>
    <xsd:import namespace="f682382b-afa3-4ce4-a1e4-6f15a521c3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2195d-3203-4ae8-9774-fb7757e3e4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2382b-afa3-4ce4-a1e4-6f15a521c37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04FB39-C2A7-47C2-A1D2-7B75777664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b2195d-3203-4ae8-9774-fb7757e3e443"/>
    <ds:schemaRef ds:uri="f682382b-afa3-4ce4-a1e4-6f15a521c3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6201B9-5635-4454-9CAF-187C51A0E6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1B6118-804E-4B66-A4A1-768D2A6FB32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3047</TotalTime>
  <Words>458</Words>
  <Application>Microsoft Office PowerPoint</Application>
  <PresentationFormat>On-screen Show (4:3)</PresentationFormat>
  <Paragraphs>163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Open Sans Semibold</vt:lpstr>
      <vt:lpstr>Wingdings 2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User</dc:creator>
  <cp:lastModifiedBy>Corinne Waldrop</cp:lastModifiedBy>
  <cp:revision>33</cp:revision>
  <dcterms:created xsi:type="dcterms:W3CDTF">2020-08-11T12:59:16Z</dcterms:created>
  <dcterms:modified xsi:type="dcterms:W3CDTF">2021-11-03T15:08:19Z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0x0101007E6CAA79190BB841887D188E09DD8B92</vt:lpwstr>
  </property>
</Properties>
</file>